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Bebas Neue"/>
      <p:regular r:id="rId35"/>
    </p:embeddedFont>
    <p:embeddedFont>
      <p:font typeface="Arial Black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BIkd263gNaqATck9WqZtIlWah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ArialBlack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40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6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1.pn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8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8.png"/><Relationship Id="rId8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44.png"/><Relationship Id="rId8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45.png"/><Relationship Id="rId8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50.png"/><Relationship Id="rId8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43.png"/><Relationship Id="rId8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47.png"/><Relationship Id="rId8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11" Type="http://schemas.openxmlformats.org/officeDocument/2006/relationships/image" Target="../media/image10.png"/><Relationship Id="rId10" Type="http://schemas.openxmlformats.org/officeDocument/2006/relationships/image" Target="../media/image11.png"/><Relationship Id="rId12" Type="http://schemas.openxmlformats.org/officeDocument/2006/relationships/image" Target="../media/image52.pn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4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3265938" y="3429000"/>
            <a:ext cx="5660123" cy="10750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 Black"/>
              <a:buNone/>
            </a:pPr>
            <a:r>
              <a:rPr b="1" lang="en-US" sz="10000">
                <a:latin typeface="Arial Black"/>
                <a:ea typeface="Arial Black"/>
                <a:cs typeface="Arial Black"/>
                <a:sym typeface="Arial Black"/>
              </a:rPr>
              <a:t>MONEY BALL</a:t>
            </a:r>
            <a:endParaRPr b="1" sz="10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265938" y="3966519"/>
            <a:ext cx="5660123" cy="10750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b="0" i="0" lang="en-US" sz="2500" u="none" cap="none" strike="noStrike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박윤미 : 윤성원 : 이재필 : 이태형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/>
        </p:nvSpPr>
        <p:spPr>
          <a:xfrm>
            <a:off x="3531570" y="5631827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2001년 부터 2022년까지 20년 동안 2976경기를 분석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승리 수와 득실차가 매우 높은 연관관계  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0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0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0321" y="1825539"/>
            <a:ext cx="4682088" cy="358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/>
          <p:nvPr/>
        </p:nvSpPr>
        <p:spPr>
          <a:xfrm>
            <a:off x="3666972" y="5721786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득점과 관련된 타자의 지표인  타율, 출루율 관계비교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영화와는 달리 KBO에서는 출루율이 낮게 나온다 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11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11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1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11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7916" y="1937928"/>
            <a:ext cx="7763113" cy="361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/>
        </p:nvSpPr>
        <p:spPr>
          <a:xfrm>
            <a:off x="3666972" y="5721786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그래서 출루률과 장타율을 더한 OPR을 비교해 보았고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이를 바탕으로 출루률과 장타율을 곱한 새로운 RC라는 지표를 만들었다. 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2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17209" y="2040131"/>
            <a:ext cx="7578850" cy="349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/>
        </p:nvSpPr>
        <p:spPr>
          <a:xfrm>
            <a:off x="3666972" y="5721786"/>
            <a:ext cx="76995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실점과 관련된 투수의 지표인  방어율, 이닝 당 출루 허용률 관계비교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3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3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13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3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5" name="Google Shape;26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5724" y="1852972"/>
            <a:ext cx="7342386" cy="375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9593" y="628012"/>
            <a:ext cx="858700" cy="83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/>
          <p:nvPr/>
        </p:nvSpPr>
        <p:spPr>
          <a:xfrm>
            <a:off x="3666972" y="5721786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20년치 데이터를 분석해서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RC가 가장 높은 팀이 플레이오프에 진출할 확률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4" name="Google Shape;2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4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4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4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14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2" name="Google Shape;28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9898" y="1797120"/>
            <a:ext cx="5455713" cy="373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9" name="Google Shape;2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5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15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2466" y="1835572"/>
            <a:ext cx="5615383" cy="375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5"/>
          <p:cNvSpPr txBox="1"/>
          <p:nvPr/>
        </p:nvSpPr>
        <p:spPr>
          <a:xfrm>
            <a:off x="3666972" y="5721786"/>
            <a:ext cx="76995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방어율이 가장 높은 팀이 플레이오프에 진출할 확률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/>
        </p:nvSpPr>
        <p:spPr>
          <a:xfrm>
            <a:off x="3666972" y="5901930"/>
            <a:ext cx="76995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RC가 가장 높고 방어율이 가장 낮은 팀이 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플레이오프에 진출할 확률 91%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그 팀을 목표로 창단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6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6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6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16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4" name="Google Shape;31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8134" y="1911693"/>
            <a:ext cx="4037264" cy="389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7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7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7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7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9" name="Google Shape;32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5725" y="2244948"/>
            <a:ext cx="3852531" cy="383559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7"/>
          <p:cNvSpPr txBox="1"/>
          <p:nvPr/>
        </p:nvSpPr>
        <p:spPr>
          <a:xfrm>
            <a:off x="7375131" y="5600567"/>
            <a:ext cx="44639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프로선수 317명의 기록 데이터를 분석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상위 20%의 72명의 고액연봉자가 리그 전체 연봉의 66.36%를 차지하는 구조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7" name="Google Shape;3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8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18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18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18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18"/>
          <p:cNvSpPr txBox="1"/>
          <p:nvPr/>
        </p:nvSpPr>
        <p:spPr>
          <a:xfrm>
            <a:off x="8264729" y="5429510"/>
            <a:ext cx="29917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자본이 부족한 구단이므로 표시 구간에 속한 선수 위주의 영입 전략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6" name="Google Shape;34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4491" y="2247092"/>
            <a:ext cx="3852531" cy="383559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/>
          <p:nvPr/>
        </p:nvSpPr>
        <p:spPr>
          <a:xfrm rot="4779950">
            <a:off x="4445196" y="2728953"/>
            <a:ext cx="3310974" cy="3226961"/>
          </a:xfrm>
          <a:prstGeom prst="pie">
            <a:avLst>
              <a:gd fmla="val 8957031" name="adj1"/>
              <a:gd fmla="val 16228446" name="adj2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9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9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9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9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19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19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2" name="Google Shape;36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3688" y="1932704"/>
            <a:ext cx="4404658" cy="299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7630" y="1859118"/>
            <a:ext cx="4413217" cy="299259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9"/>
          <p:cNvSpPr txBox="1"/>
          <p:nvPr/>
        </p:nvSpPr>
        <p:spPr>
          <a:xfrm>
            <a:off x="3652628" y="5630194"/>
            <a:ext cx="97283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대체적으로 연봉과 RC, 비례 하고 연봉과 방어율이 반비례 관계인 것을 나타낸다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693582" y="1386564"/>
            <a:ext cx="4819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CONTENTS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5084592" y="2402227"/>
            <a:ext cx="4236656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b="1"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 개요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개발 동기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1-2. 기획 의도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582" y="2266651"/>
            <a:ext cx="3853453" cy="13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796185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5084592" y="4106351"/>
            <a:ext cx="4236656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b="1"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주제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2-2. 가설 설정 / 검증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2-3. 선수 분석 / 채용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2-4. 결론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8599818" y="2402227"/>
            <a:ext cx="423665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b="1"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농구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주제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3-2. 가설 설정 / 검증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3-3. 선수 분석 / 방출 및 채용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3-4. 결론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0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20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20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20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9" name="Google Shape;37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4591" y="1892562"/>
            <a:ext cx="7492575" cy="229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6784" y="4038733"/>
            <a:ext cx="7207054" cy="219125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0"/>
          <p:cNvSpPr txBox="1"/>
          <p:nvPr/>
        </p:nvSpPr>
        <p:spPr>
          <a:xfrm>
            <a:off x="3666972" y="6263490"/>
            <a:ext cx="97283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연봉 구간 별로 나누어 보니 연봉 적은 순대로 기울기가 가파른 것을 볼 수 있다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8" name="Google Shape;3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1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21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21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21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6" name="Google Shape;39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4591" y="1892561"/>
            <a:ext cx="7865937" cy="240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7966" y="4292477"/>
            <a:ext cx="7853237" cy="238772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1"/>
          <p:cNvSpPr/>
          <p:nvPr/>
        </p:nvSpPr>
        <p:spPr>
          <a:xfrm>
            <a:off x="4373752" y="2535589"/>
            <a:ext cx="757578" cy="700604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21"/>
          <p:cNvSpPr/>
          <p:nvPr/>
        </p:nvSpPr>
        <p:spPr>
          <a:xfrm>
            <a:off x="4397380" y="5636110"/>
            <a:ext cx="771960" cy="77196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21"/>
          <p:cNvSpPr txBox="1"/>
          <p:nvPr/>
        </p:nvSpPr>
        <p:spPr>
          <a:xfrm>
            <a:off x="233392" y="602209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이 구간에 속한 선수들을 우선적으로 채용 할 것이다..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7" name="Google Shape;4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2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5" name="Google Shape;41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59388" y="2158786"/>
            <a:ext cx="4518661" cy="33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2"/>
          <p:cNvSpPr txBox="1"/>
          <p:nvPr/>
        </p:nvSpPr>
        <p:spPr>
          <a:xfrm>
            <a:off x="3916783" y="5969899"/>
            <a:ext cx="64511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연봉 대비 실력 지표를 나누고 가중치를 추가한 함수를 이용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저비용 고효율의 선수들 순위를 나타냈다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3" name="Google Shape;4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3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1" name="Google Shape;43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0800" y="1953728"/>
            <a:ext cx="7631807" cy="418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4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9" name="Google Shape;4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4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7" name="Google Shape;44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1021" y="2081993"/>
            <a:ext cx="5741649" cy="383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4"/>
          <p:cNvSpPr/>
          <p:nvPr/>
        </p:nvSpPr>
        <p:spPr>
          <a:xfrm>
            <a:off x="8281054" y="2061442"/>
            <a:ext cx="477260" cy="441367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5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25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6" name="Google Shape;4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5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25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25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25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4" name="Google Shape;46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16785" y="1930832"/>
            <a:ext cx="7421244" cy="42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9593" y="628012"/>
            <a:ext cx="858700" cy="83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6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2" name="Google Shape;4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6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26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26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26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0" name="Google Shape;480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72229" y="1968325"/>
            <a:ext cx="5856072" cy="38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9593" y="628012"/>
            <a:ext cx="858700" cy="83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6"/>
          <p:cNvSpPr/>
          <p:nvPr/>
        </p:nvSpPr>
        <p:spPr>
          <a:xfrm>
            <a:off x="4567184" y="4043563"/>
            <a:ext cx="477260" cy="441367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9" name="Google Shape;4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7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27"/>
          <p:cNvSpPr txBox="1"/>
          <p:nvPr/>
        </p:nvSpPr>
        <p:spPr>
          <a:xfrm>
            <a:off x="392808" y="2712229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27"/>
          <p:cNvSpPr txBox="1"/>
          <p:nvPr/>
        </p:nvSpPr>
        <p:spPr>
          <a:xfrm>
            <a:off x="392808" y="334479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27"/>
          <p:cNvSpPr txBox="1"/>
          <p:nvPr/>
        </p:nvSpPr>
        <p:spPr>
          <a:xfrm>
            <a:off x="392808" y="3934672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27"/>
          <p:cNvSpPr txBox="1"/>
          <p:nvPr/>
        </p:nvSpPr>
        <p:spPr>
          <a:xfrm>
            <a:off x="5532761" y="6269462"/>
            <a:ext cx="64511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KBO 전체 연봉 합의 2.42%의 비율을 가진 팀을 만듬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8" name="Google Shape;49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1903" y="1752281"/>
            <a:ext cx="5966160" cy="436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8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28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5" name="Google Shape;5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8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28"/>
          <p:cNvSpPr txBox="1"/>
          <p:nvPr/>
        </p:nvSpPr>
        <p:spPr>
          <a:xfrm>
            <a:off x="392808" y="2712229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28"/>
          <p:cNvSpPr txBox="1"/>
          <p:nvPr/>
        </p:nvSpPr>
        <p:spPr>
          <a:xfrm>
            <a:off x="392808" y="334479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28"/>
          <p:cNvSpPr txBox="1"/>
          <p:nvPr/>
        </p:nvSpPr>
        <p:spPr>
          <a:xfrm>
            <a:off x="392808" y="3934672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3" name="Google Shape;51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1802" y="2370230"/>
            <a:ext cx="1769935" cy="29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98118" y="2419923"/>
            <a:ext cx="1821338" cy="288788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8"/>
          <p:cNvSpPr txBox="1"/>
          <p:nvPr/>
        </p:nvSpPr>
        <p:spPr>
          <a:xfrm>
            <a:off x="9225692" y="1998248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방어율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5701717" y="200698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RC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28"/>
          <p:cNvSpPr txBox="1"/>
          <p:nvPr/>
        </p:nvSpPr>
        <p:spPr>
          <a:xfrm>
            <a:off x="4883055" y="5780234"/>
            <a:ext cx="64511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저비용으로 RC가 가장 높고 방어율이 가장 낮은 팀을 만들었습니다.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29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4" name="Google Shape;5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9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29"/>
          <p:cNvSpPr txBox="1"/>
          <p:nvPr/>
        </p:nvSpPr>
        <p:spPr>
          <a:xfrm>
            <a:off x="392808" y="2712229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29"/>
          <p:cNvSpPr txBox="1"/>
          <p:nvPr/>
        </p:nvSpPr>
        <p:spPr>
          <a:xfrm>
            <a:off x="392808" y="334479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29"/>
          <p:cNvSpPr txBox="1"/>
          <p:nvPr/>
        </p:nvSpPr>
        <p:spPr>
          <a:xfrm>
            <a:off x="392808" y="3934672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29"/>
          <p:cNvSpPr txBox="1"/>
          <p:nvPr>
            <p:ph type="ctrTitle"/>
          </p:nvPr>
        </p:nvSpPr>
        <p:spPr>
          <a:xfrm>
            <a:off x="3252150" y="87406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5C50"/>
              </a:buClr>
              <a:buSzPts val="6000"/>
              <a:buFont typeface="Malgun Gothic"/>
              <a:buNone/>
            </a:pPr>
            <a:r>
              <a:rPr lang="en-US">
                <a:solidFill>
                  <a:srgbClr val="FE5C50"/>
                </a:solidFill>
              </a:rPr>
              <a:t>91% 플레이오프 진출!!!!</a:t>
            </a:r>
            <a:endParaRPr>
              <a:solidFill>
                <a:srgbClr val="FE5C50"/>
              </a:solidFill>
            </a:endParaRPr>
          </a:p>
        </p:txBody>
      </p:sp>
      <p:pic>
        <p:nvPicPr>
          <p:cNvPr id="533" name="Google Shape;53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0107" y="3270407"/>
            <a:ext cx="4580651" cy="308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9"/>
          <p:cNvSpPr txBox="1"/>
          <p:nvPr/>
        </p:nvSpPr>
        <p:spPr>
          <a:xfrm>
            <a:off x="4184879" y="6309657"/>
            <a:ext cx="66916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앞선 가설에서 도출된 결과로 저희 팀은 91% 확률로 플레이오프 진출을 예상 할 수 있습니다..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504" y="1941705"/>
            <a:ext cx="3542857" cy="357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02931" y="3404580"/>
            <a:ext cx="1902237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211927" y="3515026"/>
            <a:ext cx="1905126" cy="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>
            <p:ph type="title"/>
          </p:nvPr>
        </p:nvSpPr>
        <p:spPr>
          <a:xfrm>
            <a:off x="4544736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7712491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개발동기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1-2. 기획의도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FFF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302931" y="3404580"/>
            <a:ext cx="1902237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211927" y="3515026"/>
            <a:ext cx="1905126" cy="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0"/>
          <p:cNvSpPr txBox="1"/>
          <p:nvPr>
            <p:ph type="title"/>
          </p:nvPr>
        </p:nvSpPr>
        <p:spPr>
          <a:xfrm>
            <a:off x="4544736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- 농구</a:t>
            </a:r>
            <a:endParaRPr/>
          </a:p>
        </p:txBody>
      </p:sp>
      <p:sp>
        <p:nvSpPr>
          <p:cNvPr id="542" name="Google Shape;542;p30"/>
          <p:cNvSpPr txBox="1"/>
          <p:nvPr/>
        </p:nvSpPr>
        <p:spPr>
          <a:xfrm>
            <a:off x="7712491" y="2257331"/>
            <a:ext cx="3542857" cy="3574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주제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가설 설정 / 검증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3-3. 선수 분석 / 방출 및 채용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3-4. 결론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3" name="Google Shape;54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8501" y="1941701"/>
            <a:ext cx="3250793" cy="357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/>
        </p:nvSpPr>
        <p:spPr>
          <a:xfrm>
            <a:off x="392810" y="2036368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1 . 개발 동기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3819149" y="1859118"/>
            <a:ext cx="76995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None/>
            </a:pPr>
            <a:r>
              <a:rPr b="0" i="0"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메이저리그 최하위팀을 오로지 경기 </a:t>
            </a:r>
            <a:r>
              <a:rPr b="0" i="0" lang="en-US" sz="1600">
                <a:solidFill>
                  <a:srgbClr val="FE5C50"/>
                </a:solidFill>
                <a:latin typeface="Arial"/>
                <a:ea typeface="Arial"/>
                <a:cs typeface="Arial"/>
                <a:sym typeface="Arial"/>
              </a:rPr>
              <a:t>데이터 자료만을 </a:t>
            </a:r>
            <a:r>
              <a:rPr b="0" i="0"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바탕으로 선수들의 평가하고, </a:t>
            </a:r>
            <a:r>
              <a:rPr b="0" i="0" lang="en-US" sz="1600">
                <a:solidFill>
                  <a:srgbClr val="FE5C50"/>
                </a:solidFill>
                <a:latin typeface="Arial"/>
                <a:ea typeface="Arial"/>
                <a:cs typeface="Arial"/>
                <a:sym typeface="Arial"/>
              </a:rPr>
              <a:t>저비용 고효율을 </a:t>
            </a:r>
            <a:r>
              <a:rPr b="0" i="0"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거두는 선수 트레이드로 메이저리그 역사상 최초로 20연승이라는 전무후무한 기록을 만들어 낸 ‘빌리 빈’ 단장의 성공 실화를 영화화한 작품이다.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동기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392810" y="2713181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2 . 기획 의도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 개요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9092" y="2861977"/>
            <a:ext cx="3017264" cy="35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94058" y="5168131"/>
            <a:ext cx="891617" cy="112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91608" y="4356186"/>
            <a:ext cx="746825" cy="93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39867" y="4246031"/>
            <a:ext cx="739204" cy="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14517" y="4621314"/>
            <a:ext cx="586791" cy="86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141057" y="5351863"/>
            <a:ext cx="723963" cy="102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/>
        </p:nvSpPr>
        <p:spPr>
          <a:xfrm>
            <a:off x="3352922" y="1932765"/>
            <a:ext cx="837185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영화에서는 단장인 주인공이 경제학을 전공한 ‘피터’를 영입하여 변화를 모색한다.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사람들은 야구에서 중요하게 여기는 지표로 타율(AVG)을 꼽지만</a:t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피터는 철저히 선수의 </a:t>
            </a:r>
            <a:r>
              <a:rPr b="0" i="0" lang="en-US" sz="1600" u="none" cap="none" strike="noStrik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출루율</a:t>
            </a: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강조하며 선수들을 채용한다</a:t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 개요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392810" y="207737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1 . 개발 동기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392810" y="2672176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2 . 기획 의도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9010" y="3519323"/>
            <a:ext cx="4534293" cy="293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3819149" y="1859118"/>
            <a:ext cx="798004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출루율처럼 여러 스포츠에서 </a:t>
            </a:r>
            <a:r>
              <a:rPr b="0" i="0" lang="en-US" sz="1600" u="none" cap="none" strike="noStrik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</a:t>
            </a: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b="0" i="0" lang="en-US" sz="1600" u="none" cap="none" strike="noStrik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관련이 있는 </a:t>
            </a:r>
            <a:r>
              <a:rPr b="0" i="0" lang="en-US" sz="1600" u="none" cap="none" strike="noStrik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지표</a:t>
            </a: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</a:t>
            </a:r>
            <a:r>
              <a:rPr b="0" i="0" lang="en-US" sz="1600" u="none" cap="none" strike="noStrik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것이 있는지 데이터를 통해 분석</a:t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스포츠에 따라 서로 다른 주제로 팀을 꾸린다.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 개요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392810" y="207737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1 . 개발 동기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392810" y="2672176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2 . 기획 의도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1" name="Google Shape;15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4881" y="3531178"/>
            <a:ext cx="3853857" cy="24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302931" y="3404580"/>
            <a:ext cx="1902237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211927" y="3515026"/>
            <a:ext cx="1905126" cy="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/>
          <p:nvPr>
            <p:ph type="title"/>
          </p:nvPr>
        </p:nvSpPr>
        <p:spPr>
          <a:xfrm>
            <a:off x="4544736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- 야구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7712491" y="2257331"/>
            <a:ext cx="3542857" cy="3574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주제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가설 설정 / 검증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선수 분석 / 채용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2-4. 결론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8501" y="1941701"/>
            <a:ext cx="3276191" cy="357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/>
          <p:nvPr/>
        </p:nvSpPr>
        <p:spPr>
          <a:xfrm>
            <a:off x="392810" y="2036368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3885795" y="4337163"/>
            <a:ext cx="769958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스폰서가 부족한 신생팀의 단장이 되어</a:t>
            </a: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저비용 고효율의 선수들로 구성된 팀을 만들고 </a:t>
            </a: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5C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E5C50"/>
                </a:solidFill>
                <a:latin typeface="Arial"/>
                <a:ea typeface="Arial"/>
                <a:cs typeface="Arial"/>
                <a:sym typeface="Arial"/>
              </a:rPr>
              <a:t>플레이오프</a:t>
            </a:r>
            <a:r>
              <a:rPr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에 진출하는 것이 목표!!!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392810" y="2713181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7401" y="2627323"/>
            <a:ext cx="586791" cy="868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/>
        </p:nvSpPr>
        <p:spPr>
          <a:xfrm>
            <a:off x="3531571" y="5354346"/>
            <a:ext cx="769958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승리 수와 득실이 연관이 있을 것이며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득실에 관련된 지표들 중 가장 관련이 높은 지표는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 승리 수와 밀접한 연관이 있을 것이다.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9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" name="Google Shape;18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4407758" y="2209999"/>
            <a:ext cx="2619685" cy="2619685"/>
          </a:xfrm>
          <a:prstGeom prst="ellipse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 수</a:t>
            </a:r>
            <a:endParaRPr/>
          </a:p>
        </p:txBody>
      </p:sp>
      <p:sp>
        <p:nvSpPr>
          <p:cNvPr id="193" name="Google Shape;193;p9"/>
          <p:cNvSpPr/>
          <p:nvPr/>
        </p:nvSpPr>
        <p:spPr>
          <a:xfrm>
            <a:off x="8596536" y="2367734"/>
            <a:ext cx="2472846" cy="2472846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9"/>
          <p:cNvSpPr txBox="1"/>
          <p:nvPr>
            <p:ph type="ctrTitle"/>
          </p:nvPr>
        </p:nvSpPr>
        <p:spPr>
          <a:xfrm>
            <a:off x="8598157" y="1519503"/>
            <a:ext cx="2471225" cy="9578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en-US" sz="1600"/>
              <a:t>득실차</a:t>
            </a:r>
            <a:endParaRPr sz="1600"/>
          </a:p>
        </p:txBody>
      </p:sp>
      <p:sp>
        <p:nvSpPr>
          <p:cNvPr id="195" name="Google Shape;195;p9"/>
          <p:cNvSpPr/>
          <p:nvPr/>
        </p:nvSpPr>
        <p:spPr>
          <a:xfrm>
            <a:off x="9083657" y="3088863"/>
            <a:ext cx="359008" cy="309490"/>
          </a:xfrm>
          <a:prstGeom prst="triangle">
            <a:avLst>
              <a:gd fmla="val 50000" name="adj"/>
            </a:avLst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0009164" y="2802416"/>
            <a:ext cx="594181" cy="398101"/>
          </a:xfrm>
          <a:prstGeom prst="flowChartDecision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9513239" y="3888801"/>
            <a:ext cx="639440" cy="369332"/>
          </a:xfrm>
          <a:prstGeom prst="flowChartPreparation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8" name="Google Shape;198;p9"/>
          <p:cNvCxnSpPr/>
          <p:nvPr/>
        </p:nvCxnSpPr>
        <p:spPr>
          <a:xfrm>
            <a:off x="7167489" y="2644490"/>
            <a:ext cx="1209900" cy="73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99" name="Google Shape;199;p9"/>
          <p:cNvCxnSpPr/>
          <p:nvPr/>
        </p:nvCxnSpPr>
        <p:spPr>
          <a:xfrm flipH="1">
            <a:off x="6949366" y="4073467"/>
            <a:ext cx="2493300" cy="350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2023-07-19T04:33:07Z</dcterms:created>
  <dc:creator>KDP19</dc:creator>
</cp:coreProperties>
</file>